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Poppins"/>
      <p:regular r:id="rId54"/>
      <p:bold r:id="rId55"/>
      <p:italic r:id="rId56"/>
      <p:boldItalic r:id="rId57"/>
    </p:embeddedFont>
    <p:embeddedFont>
      <p:font typeface="Poppins Light"/>
      <p:regular r:id="rId58"/>
      <p:bold r:id="rId59"/>
      <p:italic r:id="rId60"/>
      <p:boldItalic r:id="rId61"/>
    </p:embeddedFont>
    <p:embeddedFont>
      <p:font typeface="Poppins SemiBold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oppinsSemiBold-regular.fntdata"/><Relationship Id="rId61" Type="http://schemas.openxmlformats.org/officeDocument/2006/relationships/font" Target="fonts/PoppinsLight-boldItalic.fntdata"/><Relationship Id="rId20" Type="http://schemas.openxmlformats.org/officeDocument/2006/relationships/slide" Target="slides/slide16.xml"/><Relationship Id="rId64" Type="http://schemas.openxmlformats.org/officeDocument/2006/relationships/font" Target="fonts/PoppinsSemiBold-italic.fntdata"/><Relationship Id="rId63" Type="http://schemas.openxmlformats.org/officeDocument/2006/relationships/font" Target="fonts/PoppinsSemiBold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PoppinsSemiBold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PoppinsLight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Poppins-bold.fntdata"/><Relationship Id="rId10" Type="http://schemas.openxmlformats.org/officeDocument/2006/relationships/slide" Target="slides/slide6.xml"/><Relationship Id="rId54" Type="http://schemas.openxmlformats.org/officeDocument/2006/relationships/font" Target="fonts/Poppins-regular.fntdata"/><Relationship Id="rId13" Type="http://schemas.openxmlformats.org/officeDocument/2006/relationships/slide" Target="slides/slide9.xml"/><Relationship Id="rId57" Type="http://schemas.openxmlformats.org/officeDocument/2006/relationships/font" Target="fonts/Poppins-boldItalic.fntdata"/><Relationship Id="rId12" Type="http://schemas.openxmlformats.org/officeDocument/2006/relationships/slide" Target="slides/slide8.xml"/><Relationship Id="rId56" Type="http://schemas.openxmlformats.org/officeDocument/2006/relationships/font" Target="fonts/Poppins-italic.fntdata"/><Relationship Id="rId15" Type="http://schemas.openxmlformats.org/officeDocument/2006/relationships/slide" Target="slides/slide11.xml"/><Relationship Id="rId59" Type="http://schemas.openxmlformats.org/officeDocument/2006/relationships/font" Target="fonts/PoppinsLight-bold.fntdata"/><Relationship Id="rId14" Type="http://schemas.openxmlformats.org/officeDocument/2006/relationships/slide" Target="slides/slide10.xml"/><Relationship Id="rId58" Type="http://schemas.openxmlformats.org/officeDocument/2006/relationships/font" Target="fonts/PoppinsLigh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133dc23f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133dc23f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b60952b0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b60952b0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133dc23f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133dc23f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133dc23f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133dc23f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133dc23f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133dc23f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133dc23f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133dc23f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133dc23f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133dc23f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133dc23f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133dc23f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b4945bd0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b4945bd0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133dc23f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133dc23f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b60952b0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b60952b0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133dc23f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133dc23f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133dc23f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133dc23f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133dc23f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133dc23f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133dc23f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133dc23f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133dc23f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133dc23f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133dc23f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133dc23f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133dc23f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133dc23f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133dc23f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133dc23f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133dc23f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133dc23f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133dc23f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133dc23f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78c2b05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78c2b05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133dc23f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133dc23f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133dc23f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133dc23f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133dc23f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133dc23f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133dc23f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133dc23f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133dc23f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133dc23f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133dc23f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133dc23f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133dc23f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133dc23f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133dc23fb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133dc23f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133dc23f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133dc23f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b60952b0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b60952b0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b4945bd0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b4945bd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b60952b0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cb60952b0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78c2b05c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78c2b05c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78c2b05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78c2b05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ec36991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ec36991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78c2b05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78c2b05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78c2b05c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78c2b05c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78c2b05c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78c2b05c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78c2b05c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78c2b05c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78c2b05c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78c2b05c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78c2b05c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478c2b05c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b4945bd0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b4945bd0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b4945bd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b4945bd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133dc23f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133dc23f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b4945bd0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b4945bd0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133dc23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133dc23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Texto+Imagen 2.png"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32.jpg"/><Relationship Id="rId5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43.png"/><Relationship Id="rId5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jp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</a:t>
            </a:r>
            <a:endParaRPr/>
          </a:p>
        </p:txBody>
      </p:sp>
      <p:sp>
        <p:nvSpPr>
          <p:cNvPr id="61" name="Google Shape;61;p17"/>
          <p:cNvSpPr txBox="1"/>
          <p:nvPr>
            <p:ph idx="2" type="ctrTitle"/>
          </p:nvPr>
        </p:nvSpPr>
        <p:spPr>
          <a:xfrm>
            <a:off x="1018525" y="24845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MQTT</a:t>
            </a:r>
            <a:endParaRPr sz="3000"/>
          </a:p>
        </p:txBody>
      </p:sp>
      <p:sp>
        <p:nvSpPr>
          <p:cNvPr id="62" name="Google Shape;62;p17"/>
          <p:cNvSpPr txBox="1"/>
          <p:nvPr>
            <p:ph idx="3" type="ctrTitle"/>
          </p:nvPr>
        </p:nvSpPr>
        <p:spPr>
          <a:xfrm>
            <a:off x="1094725" y="3185700"/>
            <a:ext cx="24045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Andres Pineda - Desarrollador Cloud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aquel momento, la única opción para estos casos eran las comunicaciones por satélite, que eran muy caras.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miles de sensores en el campo, la industria necesitaba una forma de comunicación confiable y que utilizara un ancho de banda mínimo.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6"/>
          <p:cNvPicPr preferRelativeResize="0"/>
          <p:nvPr/>
        </p:nvPicPr>
        <p:blipFill rotWithShape="1">
          <a:blip r:embed="rId3">
            <a:alphaModFix/>
          </a:blip>
          <a:srcRect b="0" l="7301" r="7301" t="0"/>
          <a:stretch/>
        </p:blipFill>
        <p:spPr>
          <a:xfrm>
            <a:off x="5546425" y="1362725"/>
            <a:ext cx="2409989" cy="241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963950" y="1891850"/>
            <a:ext cx="6217500" cy="20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Que fuera </a:t>
            </a:r>
            <a:r>
              <a:rPr lang="es"/>
              <a:t>fácil</a:t>
            </a:r>
            <a:r>
              <a:rPr lang="es"/>
              <a:t> de implementar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Ligero y eficiente en ancho de banda.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Agnóstico en cuanto a la información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De sesión continua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Confiable en cuanto a la entrega de la data</a:t>
            </a:r>
            <a:endParaRPr/>
          </a:p>
        </p:txBody>
      </p:sp>
      <p:sp>
        <p:nvSpPr>
          <p:cNvPr id="131" name="Google Shape;131;p27"/>
          <p:cNvSpPr txBox="1"/>
          <p:nvPr>
            <p:ph type="title"/>
          </p:nvPr>
        </p:nvSpPr>
        <p:spPr>
          <a:xfrm>
            <a:off x="963950" y="875275"/>
            <a:ext cx="54684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Requerimientos Principales</a:t>
            </a:r>
            <a:endParaRPr sz="2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36" name="Google Shape;136;p28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137" name="Google Shape;1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r>
              <a:rPr lang="es"/>
              <a:t> de MQTT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963950" y="1891850"/>
            <a:ext cx="6217500" cy="20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Diseñado para una comunicación estable a través de canales no tan confiables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Construido sobre TCP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Con minimos requisitos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Simple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Confiable en cuanto a la entrega de la data</a:t>
            </a:r>
            <a:endParaRPr/>
          </a:p>
        </p:txBody>
      </p:sp>
      <p:sp>
        <p:nvSpPr>
          <p:cNvPr id="144" name="Google Shape;144;p29"/>
          <p:cNvSpPr txBox="1"/>
          <p:nvPr>
            <p:ph type="title"/>
          </p:nvPr>
        </p:nvSpPr>
        <p:spPr>
          <a:xfrm>
            <a:off x="963950" y="875275"/>
            <a:ext cx="54684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Características</a:t>
            </a:r>
            <a:r>
              <a:rPr lang="es" sz="2600"/>
              <a:t> Principales</a:t>
            </a:r>
            <a:endParaRPr sz="2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963950" y="1891850"/>
            <a:ext cx="6217500" cy="20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Eficiente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Bidireccional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Agnóstico a la información que se puede enviar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Escalable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Construido para </a:t>
            </a:r>
            <a:r>
              <a:rPr lang="es"/>
              <a:t>comunicación “push”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Excelente para dispositivos de bajo rendimiento</a:t>
            </a:r>
            <a:endParaRPr/>
          </a:p>
        </p:txBody>
      </p:sp>
      <p:sp>
        <p:nvSpPr>
          <p:cNvPr id="150" name="Google Shape;150;p30"/>
          <p:cNvSpPr txBox="1"/>
          <p:nvPr>
            <p:ph type="title"/>
          </p:nvPr>
        </p:nvSpPr>
        <p:spPr>
          <a:xfrm>
            <a:off x="963950" y="875275"/>
            <a:ext cx="54684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Otras </a:t>
            </a:r>
            <a:r>
              <a:rPr lang="es" sz="2600"/>
              <a:t>Características</a:t>
            </a:r>
            <a:endParaRPr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MQTT utiliza conexiones TCP persistentes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MQTT tiene un mecanismo de latido además de TCP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a nivel de transporte (TLS)</a:t>
            </a:r>
            <a:endParaRPr/>
          </a:p>
        </p:txBody>
      </p:sp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b="0" l="7301" r="7301" t="0"/>
          <a:stretch/>
        </p:blipFill>
        <p:spPr>
          <a:xfrm>
            <a:off x="5546425" y="1362725"/>
            <a:ext cx="2409989" cy="241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61" name="Google Shape;161;p32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162" name="Google Shape;1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MQTT 101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311700" y="1399675"/>
            <a:ext cx="29835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750" y="455127"/>
            <a:ext cx="4233226" cy="423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311700" y="1399675"/>
            <a:ext cx="29835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275" y="1197136"/>
            <a:ext cx="5228325" cy="27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/>
          <p:nvPr/>
        </p:nvSpPr>
        <p:spPr>
          <a:xfrm>
            <a:off x="7311500" y="4844975"/>
            <a:ext cx="164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https://www.paessler.com/it-explained/mqtt</a:t>
            </a:r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1399675"/>
            <a:ext cx="3247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MQTT: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-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Clientes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-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Agente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-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Mensajes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-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Publicar/</a:t>
            </a:r>
            <a:r>
              <a:rPr lang="es">
                <a:latin typeface="Consolas"/>
                <a:ea typeface="Consolas"/>
                <a:cs typeface="Consolas"/>
                <a:sym typeface="Consolas"/>
              </a:rPr>
              <a:t>Suscribirse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-"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Temas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275" y="1197136"/>
            <a:ext cx="5228325" cy="27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 txBox="1"/>
          <p:nvPr/>
        </p:nvSpPr>
        <p:spPr>
          <a:xfrm>
            <a:off x="7311500" y="4844975"/>
            <a:ext cx="164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https://www.paessler.com/it-explained/mqtt</a:t>
            </a:r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725700" y="1285200"/>
            <a:ext cx="51753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BBC9B"/>
                </a:solidFill>
              </a:rPr>
              <a:t>➔</a:t>
            </a:r>
            <a:r>
              <a:rPr lang="es"/>
              <a:t> Sr Cloud Developer @ AFL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BBC9B"/>
                </a:solidFill>
              </a:rPr>
              <a:t>➔</a:t>
            </a:r>
            <a:r>
              <a:rPr lang="es"/>
              <a:t> Python Latam | Real Python | dotnetdo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BBC9B"/>
                </a:solidFill>
              </a:rPr>
              <a:t>➔</a:t>
            </a:r>
            <a:r>
              <a:rPr lang="es"/>
              <a:t> Twitter: @pinedax_dev</a:t>
            </a:r>
            <a:endParaRPr/>
          </a:p>
        </p:txBody>
      </p:sp>
      <p:pic>
        <p:nvPicPr>
          <p:cNvPr id="68" name="Google Shape;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75" y="1533400"/>
            <a:ext cx="2076600" cy="207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Cliente: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MQTT un cliente es cualquier dispositivo que utilice una </a:t>
            </a:r>
            <a:r>
              <a:rPr lang="es"/>
              <a:t>librería</a:t>
            </a:r>
            <a:r>
              <a:rPr lang="es"/>
              <a:t> de MQTT. </a:t>
            </a:r>
            <a:br>
              <a:rPr lang="es"/>
            </a:br>
            <a:br>
              <a:rPr lang="es"/>
            </a:br>
            <a:r>
              <a:rPr lang="es"/>
              <a:t>Este puede ser editor, receptor o ambos</a:t>
            </a:r>
            <a:endParaRPr/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925" y="1169175"/>
            <a:ext cx="972825" cy="9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375" y="3301610"/>
            <a:ext cx="972825" cy="96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es quien se encarga de coordinar los mensajes entre los diferentes clientes</a:t>
            </a:r>
            <a:endParaRPr/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525" y="1754563"/>
            <a:ext cx="4378800" cy="224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963950" y="1891850"/>
            <a:ext cx="6217500" cy="20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Desacoplamiento</a:t>
            </a:r>
            <a:r>
              <a:rPr lang="es"/>
              <a:t> Espacial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Desacoplamiento </a:t>
            </a:r>
            <a:r>
              <a:rPr lang="es"/>
              <a:t>de tiempo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Desacoplamiento </a:t>
            </a:r>
            <a:r>
              <a:rPr lang="es"/>
              <a:t>de sincronización</a:t>
            </a:r>
            <a:endParaRPr/>
          </a:p>
        </p:txBody>
      </p:sp>
      <p:sp>
        <p:nvSpPr>
          <p:cNvPr id="202" name="Google Shape;202;p38"/>
          <p:cNvSpPr txBox="1"/>
          <p:nvPr>
            <p:ph type="title"/>
          </p:nvPr>
        </p:nvSpPr>
        <p:spPr>
          <a:xfrm>
            <a:off x="963950" y="875275"/>
            <a:ext cx="54684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Desacoplamiento</a:t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Conexión</a:t>
            </a:r>
            <a:r>
              <a:rPr lang="es"/>
              <a:t> 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Cada cliente MQTT inicia la </a:t>
            </a:r>
            <a:r>
              <a:rPr lang="es"/>
              <a:t>conexión</a:t>
            </a:r>
            <a:r>
              <a:rPr lang="es"/>
              <a:t> enviando un mensaje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CONNECT </a:t>
            </a:r>
            <a:r>
              <a:rPr lang="es"/>
              <a:t>al agente MQTT y este confirma respondiendo un mensaje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CONNACK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350" y="1469800"/>
            <a:ext cx="4378801" cy="22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1399675"/>
            <a:ext cx="29835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vez el cliente MQTT </a:t>
            </a:r>
            <a:r>
              <a:rPr lang="es"/>
              <a:t>está</a:t>
            </a:r>
            <a:r>
              <a:rPr lang="es"/>
              <a:t> </a:t>
            </a:r>
            <a:r>
              <a:rPr lang="es"/>
              <a:t>conectado, este puede publicar mensajes, suscribirse a un tema o ambas cosas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825" y="1772911"/>
            <a:ext cx="5112550" cy="15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 txBox="1"/>
          <p:nvPr/>
        </p:nvSpPr>
        <p:spPr>
          <a:xfrm>
            <a:off x="5884900" y="46975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https://mqtt.org/</a:t>
            </a:r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>
            <p:ph type="title"/>
          </p:nvPr>
        </p:nvSpPr>
        <p:spPr>
          <a:xfrm>
            <a:off x="311700" y="1399675"/>
            <a:ext cx="29835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vez el cliente MQTT está conectado, este puede </a:t>
            </a:r>
            <a:r>
              <a:rPr b="1" lang="es">
                <a:solidFill>
                  <a:srgbClr val="FF00FF"/>
                </a:solidFill>
                <a:latin typeface="Poppins"/>
                <a:ea typeface="Poppins"/>
                <a:cs typeface="Poppins"/>
                <a:sym typeface="Poppins"/>
              </a:rPr>
              <a:t>publicar </a:t>
            </a:r>
            <a:r>
              <a:rPr lang="es"/>
              <a:t>mensajes, </a:t>
            </a:r>
            <a:r>
              <a:rPr b="1" lang="es">
                <a:solidFill>
                  <a:srgbClr val="FF00FF"/>
                </a:solidFill>
                <a:latin typeface="Poppins"/>
                <a:ea typeface="Poppins"/>
                <a:cs typeface="Poppins"/>
                <a:sym typeface="Poppins"/>
              </a:rPr>
              <a:t>suscribirse </a:t>
            </a:r>
            <a:r>
              <a:rPr lang="es"/>
              <a:t>a un </a:t>
            </a:r>
            <a:r>
              <a:rPr b="1" lang="es">
                <a:solidFill>
                  <a:srgbClr val="FF00FF"/>
                </a:solidFill>
                <a:latin typeface="Poppins"/>
                <a:ea typeface="Poppins"/>
                <a:cs typeface="Poppins"/>
                <a:sym typeface="Poppins"/>
              </a:rPr>
              <a:t>tema </a:t>
            </a:r>
            <a:r>
              <a:rPr lang="es"/>
              <a:t>o ambas cosas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825" y="1772911"/>
            <a:ext cx="5112550" cy="15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 txBox="1"/>
          <p:nvPr/>
        </p:nvSpPr>
        <p:spPr>
          <a:xfrm>
            <a:off x="5884900" y="46975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/>
              <a:t>https://mqtt.org/</a:t>
            </a:r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Suscripción 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los clientes poder recibir ciertos mensajes, o temas, deben indicarle al agente MQTT que desean subscribirse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100" y="1469800"/>
            <a:ext cx="4378801" cy="22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Suscripción 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</a:t>
            </a:r>
            <a:r>
              <a:rPr lang="es"/>
              <a:t>momento</a:t>
            </a:r>
            <a:r>
              <a:rPr lang="es"/>
              <a:t> que un cliente desea dejar de recibir </a:t>
            </a:r>
            <a:r>
              <a:rPr lang="es"/>
              <a:t>más mensajes de dicho tema, debe desuscribirse.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4" name="Google Shape;2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800" y="1469800"/>
            <a:ext cx="4378801" cy="22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Publicación 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clientes MQTT publican mensajes que contienen el tema y los datos en formato de bytes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Tema MQTT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Esto se refiere a una cadena de texto que usa el Agente MQTT para poder filtrar los mensajes a los clientes MQTT.</a:t>
            </a:r>
            <a:br>
              <a:rPr lang="es"/>
            </a:br>
            <a:br>
              <a:rPr lang="es"/>
            </a:br>
            <a:r>
              <a:rPr lang="es"/>
              <a:t>Estos están organizados jerárquicamente, muy similar a un directorio de archivos.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5029575" y="2141200"/>
            <a:ext cx="3834600" cy="2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casaca/primerpiso/sala/luz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casaca/primerpiso/cocina/luz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apto</a:t>
            </a: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rd/cocina/temperatura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aptord/habitacion/luz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" type="subTitle"/>
          </p:nvPr>
        </p:nvSpPr>
        <p:spPr>
          <a:xfrm>
            <a:off x="791775" y="1200275"/>
            <a:ext cx="5648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es MQTT?</a:t>
            </a:r>
            <a:endParaRPr/>
          </a:p>
        </p:txBody>
      </p:sp>
      <p:pic>
        <p:nvPicPr>
          <p:cNvPr id="74" name="Google Shape;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82410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791775" y="16574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Historia de MQTT</a:t>
            </a:r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2337133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791775" y="2170500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MQTT 101</a:t>
            </a:r>
            <a:endParaRPr/>
          </a:p>
        </p:txBody>
      </p:sp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2807083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791775" y="2640450"/>
            <a:ext cx="6824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Flujos de Configuración Clientes y Agentes</a:t>
            </a:r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3353233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791775" y="3186600"/>
            <a:ext cx="67563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Temas y Niveles de calidad de servicio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type="title"/>
          </p:nvPr>
        </p:nvSpPr>
        <p:spPr>
          <a:xfrm>
            <a:off x="963950" y="875275"/>
            <a:ext cx="54684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Temas: como funcionan?</a:t>
            </a:r>
            <a:endParaRPr sz="2600"/>
          </a:p>
        </p:txBody>
      </p:sp>
      <p:sp>
        <p:nvSpPr>
          <p:cNvPr id="251" name="Google Shape;251;p46"/>
          <p:cNvSpPr txBox="1"/>
          <p:nvPr/>
        </p:nvSpPr>
        <p:spPr>
          <a:xfrm>
            <a:off x="4618325" y="1585150"/>
            <a:ext cx="4315200" cy="19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casaca/primerpiso/+/luz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casaca/primerpiso/cocina/luz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casaca/primerpiso/sala/luz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casaca/primerpiso/sala/color</a:t>
            </a:r>
            <a:endParaRPr sz="18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aptord</a:t>
            </a:r>
            <a:r>
              <a:rPr lang="e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primerpiso</a:t>
            </a:r>
            <a:r>
              <a:rPr lang="e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cocina/luz</a:t>
            </a:r>
            <a:endParaRPr sz="18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46"/>
          <p:cNvSpPr txBox="1"/>
          <p:nvPr>
            <p:ph type="title"/>
          </p:nvPr>
        </p:nvSpPr>
        <p:spPr>
          <a:xfrm>
            <a:off x="311700" y="1614100"/>
            <a:ext cx="4148700" cy="27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temas tienen dos tipos de comodines o “wildcards” que ayudan a su </a:t>
            </a:r>
            <a:r>
              <a:rPr lang="es"/>
              <a:t>definición</a:t>
            </a:r>
            <a:r>
              <a:rPr lang="es"/>
              <a:t> y su uso.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/>
              <a:t>comodín</a:t>
            </a:r>
            <a:r>
              <a:rPr lang="es"/>
              <a:t> “+</a:t>
            </a:r>
            <a:r>
              <a:rPr lang="es"/>
              <a:t>”  (de un solo nivel)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/>
              <a:t>comodín</a:t>
            </a:r>
            <a:r>
              <a:rPr lang="es"/>
              <a:t> “#” (de </a:t>
            </a:r>
            <a:r>
              <a:rPr lang="es"/>
              <a:t>múltiple</a:t>
            </a:r>
            <a:r>
              <a:rPr lang="es"/>
              <a:t> niveles)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type="title"/>
          </p:nvPr>
        </p:nvSpPr>
        <p:spPr>
          <a:xfrm>
            <a:off x="963950" y="875275"/>
            <a:ext cx="54684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Temas: como funcionan?</a:t>
            </a:r>
            <a:endParaRPr sz="2600"/>
          </a:p>
        </p:txBody>
      </p:sp>
      <p:sp>
        <p:nvSpPr>
          <p:cNvPr id="258" name="Google Shape;258;p47"/>
          <p:cNvSpPr txBox="1"/>
          <p:nvPr/>
        </p:nvSpPr>
        <p:spPr>
          <a:xfrm>
            <a:off x="4618325" y="1585150"/>
            <a:ext cx="4315200" cy="19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casaca/primerpiso/#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casaca/primerpiso/cocina/luz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casaca/primerpiso/sala/luz</a:t>
            </a:r>
            <a:endParaRPr sz="180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casaca/primerpiso/sala/color</a:t>
            </a:r>
            <a:endParaRPr sz="18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aptord/primerpiso/cocina/luz</a:t>
            </a:r>
            <a:endParaRPr sz="1800"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47"/>
          <p:cNvSpPr txBox="1"/>
          <p:nvPr>
            <p:ph type="title"/>
          </p:nvPr>
        </p:nvSpPr>
        <p:spPr>
          <a:xfrm>
            <a:off x="311700" y="1614100"/>
            <a:ext cx="4148700" cy="27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temas tienen dos tipos de comodines o “wildcards” que ayudan a su definición y su uso.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comodín “+”  (de un solo nivel)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comodín “#” (de múltiple niveles)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963950" y="1891850"/>
            <a:ext cx="6217500" cy="22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Nunca </a:t>
            </a:r>
            <a:r>
              <a:rPr lang="es"/>
              <a:t>utilice</a:t>
            </a:r>
            <a:r>
              <a:rPr lang="es"/>
              <a:t> un “/” al inicio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No use espacio en blanco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Use </a:t>
            </a:r>
            <a:r>
              <a:rPr lang="es"/>
              <a:t>sólo</a:t>
            </a:r>
            <a:r>
              <a:rPr lang="es"/>
              <a:t> caracteres ASCII y evite </a:t>
            </a:r>
            <a:r>
              <a:rPr lang="es"/>
              <a:t>caracteres</a:t>
            </a:r>
            <a:r>
              <a:rPr lang="es"/>
              <a:t> no-imprimibles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Manténgalo</a:t>
            </a:r>
            <a:r>
              <a:rPr lang="es"/>
              <a:t> corto y conciso</a:t>
            </a:r>
            <a:endParaRPr/>
          </a:p>
        </p:txBody>
      </p:sp>
      <p:sp>
        <p:nvSpPr>
          <p:cNvPr id="265" name="Google Shape;265;p48"/>
          <p:cNvSpPr txBox="1"/>
          <p:nvPr>
            <p:ph type="title"/>
          </p:nvPr>
        </p:nvSpPr>
        <p:spPr>
          <a:xfrm>
            <a:off x="963950" y="875275"/>
            <a:ext cx="73557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Temas: Mejores </a:t>
            </a:r>
            <a:r>
              <a:rPr lang="es" sz="2600"/>
              <a:t>Prácticas</a:t>
            </a:r>
            <a:endParaRPr sz="2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Calidad del </a:t>
            </a:r>
            <a:r>
              <a:rPr lang="es"/>
              <a:t>Servicio (QoS)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Esto es lo que garantiza la </a:t>
            </a:r>
            <a:r>
              <a:rPr lang="es"/>
              <a:t>comunicación</a:t>
            </a:r>
            <a:r>
              <a:rPr lang="es"/>
              <a:t> entre los participantes (Clientes y Agentes)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MQTT tiene 3 diferentes QoS (0,1,2)</a:t>
            </a:r>
            <a:endParaRPr/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475" y="1772924"/>
            <a:ext cx="5112550" cy="15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title"/>
          </p:nvPr>
        </p:nvSpPr>
        <p:spPr>
          <a:xfrm>
            <a:off x="963950" y="1891850"/>
            <a:ext cx="6217500" cy="22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0: </a:t>
            </a:r>
            <a:r>
              <a:rPr lang="es"/>
              <a:t>como máximo una vez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1: </a:t>
            </a:r>
            <a:r>
              <a:rPr lang="es"/>
              <a:t>al menos una vez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2: </a:t>
            </a:r>
            <a:r>
              <a:rPr lang="es"/>
              <a:t>exactamente una vez</a:t>
            </a:r>
            <a:endParaRPr/>
          </a:p>
        </p:txBody>
      </p:sp>
      <p:sp>
        <p:nvSpPr>
          <p:cNvPr id="277" name="Google Shape;277;p50"/>
          <p:cNvSpPr txBox="1"/>
          <p:nvPr>
            <p:ph type="title"/>
          </p:nvPr>
        </p:nvSpPr>
        <p:spPr>
          <a:xfrm>
            <a:off x="963950" y="875275"/>
            <a:ext cx="73557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QoS</a:t>
            </a:r>
            <a:endParaRPr sz="2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type="title"/>
          </p:nvPr>
        </p:nvSpPr>
        <p:spPr>
          <a:xfrm>
            <a:off x="963950" y="1492475"/>
            <a:ext cx="6217500" cy="28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0: Lanza y olvida. Se </a:t>
            </a:r>
            <a:r>
              <a:rPr lang="es"/>
              <a:t>envía</a:t>
            </a:r>
            <a:r>
              <a:rPr lang="es"/>
              <a:t> un paquete y no hay acuse de recibo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1: Cliente envía el mensaje al Agente y este envía un mensaje de confirmación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s"/>
              <a:t>2: Cliente envía mensaje al Agente, este responde con </a:t>
            </a:r>
            <a:r>
              <a:rPr lang="es"/>
              <a:t>validación</a:t>
            </a:r>
            <a:r>
              <a:rPr lang="es"/>
              <a:t> PUREC, el cliente </a:t>
            </a:r>
            <a:r>
              <a:rPr lang="es"/>
              <a:t>envía</a:t>
            </a:r>
            <a:r>
              <a:rPr lang="es"/>
              <a:t> otro mensaje PUBREL y por </a:t>
            </a:r>
            <a:r>
              <a:rPr lang="es"/>
              <a:t>último</a:t>
            </a:r>
            <a:r>
              <a:rPr lang="es"/>
              <a:t> el agente responde con PUBCOM.</a:t>
            </a:r>
            <a:endParaRPr/>
          </a:p>
        </p:txBody>
      </p:sp>
      <p:sp>
        <p:nvSpPr>
          <p:cNvPr id="283" name="Google Shape;283;p51"/>
          <p:cNvSpPr txBox="1"/>
          <p:nvPr>
            <p:ph type="title"/>
          </p:nvPr>
        </p:nvSpPr>
        <p:spPr>
          <a:xfrm>
            <a:off x="963950" y="875275"/>
            <a:ext cx="73557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QoS</a:t>
            </a:r>
            <a:endParaRPr sz="2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288" name="Google Shape;288;p52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289" name="Google Shape;2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2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Despliegue de Agentes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elegir un Agente MQTT, es importante considerar varios factores que pueden afectar el rendimiento, la seguridad y la escalabilidad de su red MQTT.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Escalabilidad y </a:t>
            </a:r>
            <a:r>
              <a:rPr lang="es"/>
              <a:t>rendimiento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Soporte de Clientes y compatibilidad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QoS soportados</a:t>
            </a:r>
            <a:endParaRPr/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575" y="3589243"/>
            <a:ext cx="1597350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400" y="1849600"/>
            <a:ext cx="1355099" cy="6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7500" y="2268650"/>
            <a:ext cx="866700" cy="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175" y="3241730"/>
            <a:ext cx="613600" cy="6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0425" y="1892099"/>
            <a:ext cx="1040102" cy="104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title"/>
          </p:nvPr>
        </p:nvSpPr>
        <p:spPr>
          <a:xfrm>
            <a:off x="311700" y="1399675"/>
            <a:ext cx="414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elegir un Agente MQTT, es importante considerar varios factores que pueden afectar el rendimiento, la seguridad y la escalabilidad de su red MQTT.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Escalabilidad y rendimiento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Soporte de Clientes y compatibilidad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QoS soportados</a:t>
            </a:r>
            <a:endParaRPr/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575" y="3589243"/>
            <a:ext cx="1597350" cy="8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400" y="1849600"/>
            <a:ext cx="1355099" cy="6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7500" y="2268650"/>
            <a:ext cx="866700" cy="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175" y="3241730"/>
            <a:ext cx="613600" cy="6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0425" y="1892099"/>
            <a:ext cx="1040102" cy="104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4"/>
          <p:cNvSpPr/>
          <p:nvPr/>
        </p:nvSpPr>
        <p:spPr>
          <a:xfrm>
            <a:off x="6637903" y="1548511"/>
            <a:ext cx="1250425" cy="1101500"/>
          </a:xfrm>
          <a:custGeom>
            <a:rect b="b" l="l" r="r" t="t"/>
            <a:pathLst>
              <a:path extrusionOk="0" h="44060" w="50017">
                <a:moveTo>
                  <a:pt x="12588" y="75"/>
                </a:moveTo>
                <a:cubicBezTo>
                  <a:pt x="543" y="75"/>
                  <a:pt x="-3571" y="25348"/>
                  <a:pt x="3552" y="35061"/>
                </a:cubicBezTo>
                <a:cubicBezTo>
                  <a:pt x="8896" y="42348"/>
                  <a:pt x="20234" y="43633"/>
                  <a:pt x="29270" y="43633"/>
                </a:cubicBezTo>
                <a:cubicBezTo>
                  <a:pt x="35104" y="43633"/>
                  <a:pt x="42217" y="45344"/>
                  <a:pt x="46647" y="41548"/>
                </a:cubicBezTo>
                <a:cubicBezTo>
                  <a:pt x="57009" y="32668"/>
                  <a:pt x="41057" y="11355"/>
                  <a:pt x="29270" y="4478"/>
                </a:cubicBezTo>
                <a:cubicBezTo>
                  <a:pt x="21269" y="-190"/>
                  <a:pt x="10783" y="-810"/>
                  <a:pt x="1699" y="1002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Google Shape;312;p54"/>
          <p:cNvSpPr/>
          <p:nvPr/>
        </p:nvSpPr>
        <p:spPr>
          <a:xfrm>
            <a:off x="7991447" y="2277442"/>
            <a:ext cx="842925" cy="949600"/>
          </a:xfrm>
          <a:custGeom>
            <a:rect b="b" l="l" r="r" t="t"/>
            <a:pathLst>
              <a:path extrusionOk="0" h="37984" w="33717">
                <a:moveTo>
                  <a:pt x="2931" y="5207"/>
                </a:moveTo>
                <a:cubicBezTo>
                  <a:pt x="1122" y="10995"/>
                  <a:pt x="-1226" y="17580"/>
                  <a:pt x="845" y="23279"/>
                </a:cubicBezTo>
                <a:cubicBezTo>
                  <a:pt x="2423" y="27621"/>
                  <a:pt x="7724" y="29560"/>
                  <a:pt x="11735" y="31852"/>
                </a:cubicBezTo>
                <a:cubicBezTo>
                  <a:pt x="15847" y="34202"/>
                  <a:pt x="20275" y="39307"/>
                  <a:pt x="24709" y="37644"/>
                </a:cubicBezTo>
                <a:cubicBezTo>
                  <a:pt x="33513" y="34342"/>
                  <a:pt x="35865" y="18715"/>
                  <a:pt x="31660" y="10305"/>
                </a:cubicBezTo>
                <a:cubicBezTo>
                  <a:pt x="28126" y="3237"/>
                  <a:pt x="16226" y="-2881"/>
                  <a:pt x="9650" y="1500"/>
                </a:cubicBez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ctrTitle"/>
          </p:nvPr>
        </p:nvSpPr>
        <p:spPr>
          <a:xfrm>
            <a:off x="1018525" y="1908550"/>
            <a:ext cx="6096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</a:t>
            </a:r>
            <a:endParaRPr/>
          </a:p>
        </p:txBody>
      </p:sp>
      <p:sp>
        <p:nvSpPr>
          <p:cNvPr id="318" name="Google Shape;318;p55"/>
          <p:cNvSpPr txBox="1"/>
          <p:nvPr>
            <p:ph idx="2" type="ctrTitle"/>
          </p:nvPr>
        </p:nvSpPr>
        <p:spPr>
          <a:xfrm>
            <a:off x="1018525" y="24845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MQTT</a:t>
            </a:r>
            <a:endParaRPr sz="3000"/>
          </a:p>
        </p:txBody>
      </p:sp>
      <p:sp>
        <p:nvSpPr>
          <p:cNvPr id="319" name="Google Shape;319;p55"/>
          <p:cNvSpPr txBox="1"/>
          <p:nvPr>
            <p:ph idx="3" type="ctrTitle"/>
          </p:nvPr>
        </p:nvSpPr>
        <p:spPr>
          <a:xfrm>
            <a:off x="1094725" y="3185700"/>
            <a:ext cx="24045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Andres Pineda - Desarrollador Cloud</a:t>
            </a:r>
            <a:endParaRPr sz="900"/>
          </a:p>
        </p:txBody>
      </p:sp>
      <p:sp>
        <p:nvSpPr>
          <p:cNvPr id="320" name="Google Shape;320;p55"/>
          <p:cNvSpPr txBox="1"/>
          <p:nvPr>
            <p:ph type="ctrTitle"/>
          </p:nvPr>
        </p:nvSpPr>
        <p:spPr>
          <a:xfrm>
            <a:off x="5167800" y="2334925"/>
            <a:ext cx="30963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/>
              <a:t>Gracias!!!</a:t>
            </a:r>
            <a:endParaRPr sz="3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86" name="Google Shape;86;p20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87" name="Google Shape;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es MQTT?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6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6"/>
          <p:cNvSpPr txBox="1"/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CódigoFacilito?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>
            <a:alpha val="21240"/>
          </a:srgbClr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/>
          <p:nvPr/>
        </p:nvSpPr>
        <p:spPr>
          <a:xfrm>
            <a:off x="-44725" y="-55900"/>
            <a:ext cx="9188725" cy="51994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62" y="-279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375" y="658204"/>
            <a:ext cx="9144000" cy="91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82" y="1578100"/>
            <a:ext cx="8411295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9144000" cy="51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8"/>
          <p:cNvSpPr txBox="1"/>
          <p:nvPr/>
        </p:nvSpPr>
        <p:spPr>
          <a:xfrm>
            <a:off x="788475" y="1204150"/>
            <a:ext cx="2214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rPr>
              <a:t>Se inserta</a:t>
            </a:r>
            <a:endParaRPr sz="2400">
              <a:solidFill>
                <a:srgbClr val="262B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2" name="Google Shape;34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8"/>
          <p:cNvSpPr txBox="1"/>
          <p:nvPr/>
        </p:nvSpPr>
        <p:spPr>
          <a:xfrm>
            <a:off x="788477" y="1737550"/>
            <a:ext cx="2214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rPr>
              <a:t>como fondo</a:t>
            </a:r>
            <a:endParaRPr sz="2400">
              <a:solidFill>
                <a:srgbClr val="262B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4" name="Google Shape;34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75" y="1890700"/>
            <a:ext cx="301625" cy="2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349" name="Google Shape;349;p59"/>
          <p:cNvPicPr preferRelativeResize="0"/>
          <p:nvPr/>
        </p:nvPicPr>
        <p:blipFill rotWithShape="1">
          <a:blip r:embed="rId4">
            <a:alphaModFix amt="80000"/>
          </a:blip>
          <a:srcRect b="0" l="33997" r="0" t="0"/>
          <a:stretch/>
        </p:blipFill>
        <p:spPr>
          <a:xfrm>
            <a:off x="4266750" y="34300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9"/>
          <p:cNvSpPr txBox="1"/>
          <p:nvPr>
            <p:ph type="title"/>
          </p:nvPr>
        </p:nvSpPr>
        <p:spPr>
          <a:xfrm>
            <a:off x="311700" y="1548750"/>
            <a:ext cx="32019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 en escala de grises insertada o como fondo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coloca detrás de transparencia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356" name="Google Shape;356;p60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357" name="Google Shape;3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0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 en escala de grises insertada o como fondo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coloca detrás de transparencia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3 - Overlay.png" id="363" name="Google Shape;3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1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 en escala de grises insertada o como fondo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coloca detrás de la transparencia azul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type="title"/>
          </p:nvPr>
        </p:nvSpPr>
        <p:spPr>
          <a:xfrm>
            <a:off x="311700" y="1548750"/>
            <a:ext cx="33414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se insertan 2 imágenes del mismo ancho</a:t>
            </a:r>
            <a:endParaRPr/>
          </a:p>
        </p:txBody>
      </p:sp>
      <p:pic>
        <p:nvPicPr>
          <p:cNvPr descr="DYA0M8.jpg" id="370" name="Google Shape;370;p62"/>
          <p:cNvPicPr preferRelativeResize="0"/>
          <p:nvPr/>
        </p:nvPicPr>
        <p:blipFill rotWithShape="1">
          <a:blip r:embed="rId3">
            <a:alphaModFix/>
          </a:blip>
          <a:srcRect b="13532" l="23861" r="0" t="0"/>
          <a:stretch/>
        </p:blipFill>
        <p:spPr>
          <a:xfrm>
            <a:off x="4108650" y="2725450"/>
            <a:ext cx="3190221" cy="2418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YA0M8.jpg" id="371" name="Google Shape;371;p62"/>
          <p:cNvPicPr preferRelativeResize="0"/>
          <p:nvPr/>
        </p:nvPicPr>
        <p:blipFill rotWithShape="1">
          <a:blip r:embed="rId4">
            <a:alphaModFix/>
          </a:blip>
          <a:srcRect b="13532" l="23861" r="0" t="0"/>
          <a:stretch/>
        </p:blipFill>
        <p:spPr>
          <a:xfrm>
            <a:off x="4108650" y="0"/>
            <a:ext cx="3190221" cy="241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376" name="Google Shape;376;p63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22550" y="-17275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ote+Overlay.png" id="377" name="Google Shape;3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3"/>
          <p:cNvSpPr txBox="1"/>
          <p:nvPr>
            <p:ph type="title"/>
          </p:nvPr>
        </p:nvSpPr>
        <p:spPr>
          <a:xfrm>
            <a:off x="311700" y="1250075"/>
            <a:ext cx="46155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//life motto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if (sad( )===true){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  sad( ).stop( );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  beAwesome( );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YA0M8.jpg" id="384" name="Google Shape;384;p64"/>
          <p:cNvPicPr preferRelativeResize="0"/>
          <p:nvPr/>
        </p:nvPicPr>
        <p:blipFill rotWithShape="1">
          <a:blip r:embed="rId3">
            <a:alphaModFix/>
          </a:blip>
          <a:srcRect b="13532" l="7089" r="0" t="0"/>
          <a:stretch/>
        </p:blipFill>
        <p:spPr>
          <a:xfrm>
            <a:off x="4735926" y="2802675"/>
            <a:ext cx="3893027" cy="2418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YA0M8.jpg" id="385" name="Google Shape;385;p64"/>
          <p:cNvPicPr preferRelativeResize="0"/>
          <p:nvPr/>
        </p:nvPicPr>
        <p:blipFill rotWithShape="1">
          <a:blip r:embed="rId3">
            <a:alphaModFix/>
          </a:blip>
          <a:srcRect b="13532" l="7089" r="0" t="0"/>
          <a:stretch/>
        </p:blipFill>
        <p:spPr>
          <a:xfrm>
            <a:off x="4735926" y="-93425"/>
            <a:ext cx="3893027" cy="2418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YA0M8.jpg" id="386" name="Google Shape;386;p64"/>
          <p:cNvPicPr preferRelativeResize="0"/>
          <p:nvPr/>
        </p:nvPicPr>
        <p:blipFill rotWithShape="1">
          <a:blip r:embed="rId3">
            <a:alphaModFix/>
          </a:blip>
          <a:srcRect b="13532" l="7089" r="0" t="0"/>
          <a:stretch/>
        </p:blipFill>
        <p:spPr>
          <a:xfrm>
            <a:off x="311701" y="2802675"/>
            <a:ext cx="3893027" cy="241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391" name="Google Shape;391;p65"/>
          <p:cNvPicPr preferRelativeResize="0"/>
          <p:nvPr/>
        </p:nvPicPr>
        <p:blipFill rotWithShape="1">
          <a:blip r:embed="rId3">
            <a:alphaModFix/>
          </a:blip>
          <a:srcRect b="0" l="19192" r="5895" t="0"/>
          <a:stretch/>
        </p:blipFill>
        <p:spPr>
          <a:xfrm>
            <a:off x="1216300" y="1226787"/>
            <a:ext cx="3019322" cy="2689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YA0M8.jpg" id="392" name="Google Shape;392;p65"/>
          <p:cNvPicPr preferRelativeResize="0"/>
          <p:nvPr/>
        </p:nvPicPr>
        <p:blipFill rotWithShape="1">
          <a:blip r:embed="rId3">
            <a:alphaModFix/>
          </a:blip>
          <a:srcRect b="0" l="19192" r="5895" t="0"/>
          <a:stretch/>
        </p:blipFill>
        <p:spPr>
          <a:xfrm>
            <a:off x="4908377" y="1226787"/>
            <a:ext cx="3019322" cy="2689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 Imagenes + Codigo.png" id="393" name="Google Shape;3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50" y="3732875"/>
            <a:ext cx="4308350" cy="14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311700" y="1399675"/>
            <a:ext cx="35028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MQTT es un protocolo de mensajería basado en estándares, o un conjunto de reglas, que se utiliza para la comunicación de un equipo a otro.</a:t>
            </a:r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 b="0" l="7301" r="7301" t="0"/>
          <a:stretch/>
        </p:blipFill>
        <p:spPr>
          <a:xfrm>
            <a:off x="5546425" y="1362725"/>
            <a:ext cx="2409989" cy="241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311700" y="1399675"/>
            <a:ext cx="41487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MQTT o MQ Telemetry Transport, es la mejor opción para el intercambio de datos con dispositivos y aplicaciones de capacidades limitadas.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b="0" l="7301" r="7301" t="0"/>
          <a:stretch/>
        </p:blipFill>
        <p:spPr>
          <a:xfrm>
            <a:off x="5546425" y="1362725"/>
            <a:ext cx="2409989" cy="241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311700" y="1399675"/>
            <a:ext cx="41487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MQTT o MQ Telemetry Transport, es la mejor opción para el intercambio de datos con dispositivos y aplicaciones </a:t>
            </a:r>
            <a:r>
              <a:rPr lang="es">
                <a:solidFill>
                  <a:srgbClr val="FF00FF"/>
                </a:solidFill>
              </a:rPr>
              <a:t>de capacidades limitadas.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 b="0" l="7301" r="7301" t="0"/>
          <a:stretch/>
        </p:blipFill>
        <p:spPr>
          <a:xfrm>
            <a:off x="5546425" y="1362725"/>
            <a:ext cx="2409989" cy="241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11" name="Google Shape;111;p24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112" name="Google Shape;1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2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 de MQTT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311700" y="1399675"/>
            <a:ext cx="4148700" cy="27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MQTT fue inventado y desarrollado en el año 1999 por 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Dr Andy Stanford-Clark</a:t>
            </a:r>
            <a:r>
              <a:rPr lang="es"/>
              <a:t> and </a:t>
            </a:r>
            <a:r>
              <a:rPr b="1" lang="es">
                <a:latin typeface="Poppins"/>
                <a:ea typeface="Poppins"/>
                <a:cs typeface="Poppins"/>
                <a:sym typeface="Poppins"/>
              </a:rPr>
              <a:t>Arlen Nipper </a:t>
            </a:r>
            <a:r>
              <a:rPr lang="es"/>
              <a:t>para resolver unos problemas de rendimiento al momento de capturar data de instrumentos en la industria de gas y </a:t>
            </a:r>
            <a:r>
              <a:rPr lang="es"/>
              <a:t>petróleo</a:t>
            </a:r>
            <a:r>
              <a:rPr lang="es"/>
              <a:t>.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5"/>
          <p:cNvPicPr preferRelativeResize="0"/>
          <p:nvPr/>
        </p:nvPicPr>
        <p:blipFill rotWithShape="1">
          <a:blip r:embed="rId3">
            <a:alphaModFix/>
          </a:blip>
          <a:srcRect b="0" l="7301" r="7301" t="0"/>
          <a:stretch/>
        </p:blipFill>
        <p:spPr>
          <a:xfrm>
            <a:off x="5546425" y="1362725"/>
            <a:ext cx="2409989" cy="241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